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44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rélie Gaucher" initials="AG" lastIdx="2" clrIdx="0">
    <p:extLst>
      <p:ext uri="{19B8F6BF-5375-455C-9EA6-DF929625EA0E}">
        <p15:presenceInfo xmlns:p15="http://schemas.microsoft.com/office/powerpoint/2012/main" userId="S-1-5-21-3254381371-1733027461-2993372184-15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CD0"/>
    <a:srgbClr val="A9CA4C"/>
    <a:srgbClr val="5093C1"/>
    <a:srgbClr val="FFC000"/>
    <a:srgbClr val="F1F6E9"/>
    <a:srgbClr val="00A28D"/>
    <a:srgbClr val="00B2C0"/>
    <a:srgbClr val="CC99FF"/>
    <a:srgbClr val="277AB3"/>
    <a:srgbClr val="789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725" autoAdjust="0"/>
  </p:normalViewPr>
  <p:slideViewPr>
    <p:cSldViewPr snapToGrid="0" snapToObjects="1">
      <p:cViewPr varScale="1">
        <p:scale>
          <a:sx n="78" d="100"/>
          <a:sy n="78" d="100"/>
        </p:scale>
        <p:origin x="596" y="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96" d="100"/>
          <a:sy n="96" d="100"/>
        </p:scale>
        <p:origin x="3688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BE77F18-1CB6-BB4E-87B4-CC58313672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8972F75-370A-1547-90D6-B8E38C907F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0073D-F226-EE47-8A54-718B269ACB89}" type="datetimeFigureOut">
              <a:rPr lang="fr-FR" smtClean="0"/>
              <a:t>15/10/2024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609491-D9DA-0D48-ADAB-E11D428290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2FDF176-4CE1-7C46-95AB-686052396D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75978-D114-354B-BF6D-AD86004F2B1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41852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CB5E6-528E-1C47-A79B-5205E60D0E87}" type="datetimeFigureOut">
              <a:rPr lang="fr-FR" smtClean="0"/>
              <a:t>15/10/2024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84F64-FE72-1244-BB2A-BA1950D550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22942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84F64-FE72-1244-BB2A-BA1950D55079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6266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91B71-2350-2E42-86AD-A6ABB24C2AB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679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91B71-2350-2E42-86AD-A6ABB24C2AB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862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1B86522D-91A1-3941-B9C5-B5B6F700694F}"/>
              </a:ext>
            </a:extLst>
          </p:cNvPr>
          <p:cNvSpPr/>
          <p:nvPr/>
        </p:nvSpPr>
        <p:spPr>
          <a:xfrm>
            <a:off x="9119286" y="0"/>
            <a:ext cx="3072713" cy="6858000"/>
          </a:xfrm>
          <a:prstGeom prst="rect">
            <a:avLst/>
          </a:prstGeom>
          <a:solidFill>
            <a:srgbClr val="277A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Google Shape;904;p73">
            <a:extLst>
              <a:ext uri="{FF2B5EF4-FFF2-40B4-BE49-F238E27FC236}">
                <a16:creationId xmlns:a16="http://schemas.microsoft.com/office/drawing/2014/main" id="{945CD46D-3A8C-C248-94AE-89FAC89BDDDB}"/>
              </a:ext>
            </a:extLst>
          </p:cNvPr>
          <p:cNvSpPr txBox="1"/>
          <p:nvPr/>
        </p:nvSpPr>
        <p:spPr>
          <a:xfrm>
            <a:off x="2098976" y="409040"/>
            <a:ext cx="6468952" cy="487072"/>
          </a:xfrm>
          <a:prstGeom prst="rect">
            <a:avLst/>
          </a:prstGeom>
          <a:solidFill>
            <a:srgbClr val="277AB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 smtClean="0">
                <a:solidFill>
                  <a:schemeClr val="bg2"/>
                </a:solidFill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Lato Black"/>
              </a:rPr>
              <a:t>Prénom</a:t>
            </a:r>
            <a:r>
              <a:rPr lang="en-US" b="1" dirty="0" smtClean="0">
                <a:solidFill>
                  <a:schemeClr val="bg2"/>
                </a:solidFill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Lato Black"/>
              </a:rPr>
              <a:t> </a:t>
            </a:r>
            <a:r>
              <a:rPr lang="en-US" b="1" smtClean="0">
                <a:solidFill>
                  <a:schemeClr val="bg2"/>
                </a:solidFill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Lato Black"/>
              </a:rPr>
              <a:t>NOM </a:t>
            </a:r>
            <a:endParaRPr b="1" dirty="0">
              <a:solidFill>
                <a:schemeClr val="bg2"/>
              </a:solidFill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Lato Black"/>
            </a:endParaRPr>
          </a:p>
        </p:txBody>
      </p:sp>
      <p:sp>
        <p:nvSpPr>
          <p:cNvPr id="32" name="Google Shape;905;p73">
            <a:extLst>
              <a:ext uri="{FF2B5EF4-FFF2-40B4-BE49-F238E27FC236}">
                <a16:creationId xmlns:a16="http://schemas.microsoft.com/office/drawing/2014/main" id="{C06217D6-6FB5-CB4A-87D1-229FD2D97753}"/>
              </a:ext>
            </a:extLst>
          </p:cNvPr>
          <p:cNvSpPr txBox="1"/>
          <p:nvPr/>
        </p:nvSpPr>
        <p:spPr>
          <a:xfrm>
            <a:off x="2368419" y="1001763"/>
            <a:ext cx="6905005" cy="854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600" b="1" dirty="0" smtClean="0">
                <a:solidFill>
                  <a:srgbClr val="277AB3"/>
                </a:solidFill>
                <a:latin typeface="+mj-lt"/>
                <a:ea typeface="Lato Black"/>
                <a:cs typeface="Lato Black"/>
                <a:sym typeface="Lato Black"/>
              </a:rPr>
              <a:t> </a:t>
            </a:r>
            <a:r>
              <a:rPr lang="en-US" sz="1600" b="1" dirty="0" err="1" smtClean="0">
                <a:solidFill>
                  <a:srgbClr val="277AB3"/>
                </a:solidFill>
                <a:latin typeface="+mj-lt"/>
                <a:ea typeface="Lato Black"/>
                <a:cs typeface="Lato Black"/>
                <a:sym typeface="Lato Black"/>
              </a:rPr>
              <a:t>Fonction</a:t>
            </a:r>
            <a:r>
              <a:rPr lang="en-US" sz="1600" b="1" dirty="0" smtClean="0">
                <a:solidFill>
                  <a:srgbClr val="277AB3"/>
                </a:solidFill>
                <a:latin typeface="+mj-lt"/>
                <a:ea typeface="Lato Black"/>
                <a:cs typeface="Lato Black"/>
                <a:sym typeface="Lato Black"/>
              </a:rPr>
              <a:t> (</a:t>
            </a:r>
            <a:r>
              <a:rPr lang="en-US" sz="1600" b="1" dirty="0" err="1" smtClean="0">
                <a:solidFill>
                  <a:srgbClr val="277AB3"/>
                </a:solidFill>
                <a:latin typeface="+mj-lt"/>
                <a:ea typeface="Lato Black"/>
                <a:cs typeface="Lato Black"/>
                <a:sym typeface="Lato Black"/>
              </a:rPr>
              <a:t>formateur</a:t>
            </a:r>
            <a:r>
              <a:rPr lang="en-US" sz="1600" b="1" dirty="0" smtClean="0">
                <a:solidFill>
                  <a:srgbClr val="277AB3"/>
                </a:solidFill>
                <a:latin typeface="+mj-lt"/>
                <a:ea typeface="Lato Black"/>
                <a:cs typeface="Lato Black"/>
                <a:sym typeface="Lato Black"/>
              </a:rPr>
              <a:t>, coach, expert…)</a:t>
            </a:r>
          </a:p>
          <a:p>
            <a:pPr lvl="0"/>
            <a:r>
              <a:rPr lang="en-US" sz="1600" b="1" dirty="0" smtClean="0">
                <a:solidFill>
                  <a:srgbClr val="277AB3"/>
                </a:solidFill>
                <a:latin typeface="+mj-lt"/>
                <a:ea typeface="Lato Black"/>
                <a:cs typeface="Lato Black"/>
                <a:sym typeface="Lato Black"/>
              </a:rPr>
              <a:t> </a:t>
            </a:r>
            <a:r>
              <a:rPr lang="en-US" sz="1600" b="1" dirty="0" err="1" smtClean="0">
                <a:solidFill>
                  <a:srgbClr val="277AB3"/>
                </a:solidFill>
                <a:latin typeface="+mj-lt"/>
                <a:ea typeface="Lato Black"/>
                <a:cs typeface="Lato Black"/>
                <a:sym typeface="Lato Black"/>
              </a:rPr>
              <a:t>Domaines</a:t>
            </a:r>
            <a:r>
              <a:rPr lang="en-US" sz="1600" b="1" dirty="0" smtClean="0">
                <a:solidFill>
                  <a:srgbClr val="277AB3"/>
                </a:solidFill>
                <a:latin typeface="+mj-lt"/>
                <a:ea typeface="Lato Black"/>
                <a:cs typeface="Lato Black"/>
                <a:sym typeface="Lato Black"/>
              </a:rPr>
              <a:t> de </a:t>
            </a:r>
            <a:r>
              <a:rPr lang="en-US" sz="1600" b="1" dirty="0" err="1" smtClean="0">
                <a:solidFill>
                  <a:srgbClr val="277AB3"/>
                </a:solidFill>
                <a:latin typeface="+mj-lt"/>
                <a:ea typeface="Lato Black"/>
                <a:cs typeface="Lato Black"/>
                <a:sym typeface="Lato Black"/>
              </a:rPr>
              <a:t>compétences</a:t>
            </a:r>
            <a:endParaRPr lang="en-US" sz="1600" b="1" dirty="0" smtClean="0">
              <a:solidFill>
                <a:srgbClr val="277AB3"/>
              </a:solidFill>
              <a:latin typeface="+mj-lt"/>
              <a:ea typeface="Lato Black"/>
              <a:cs typeface="Lato Black"/>
              <a:sym typeface="Lato Black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70A3C3D-93E1-1641-ABA1-2054B59C0C34}"/>
              </a:ext>
            </a:extLst>
          </p:cNvPr>
          <p:cNvSpPr txBox="1"/>
          <p:nvPr/>
        </p:nvSpPr>
        <p:spPr>
          <a:xfrm>
            <a:off x="1780876" y="1738506"/>
            <a:ext cx="694074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50" b="1" dirty="0" smtClean="0">
                <a:latin typeface="+mj-lt"/>
              </a:rPr>
              <a:t>SOCIETE 1 - Parcours de formation auprès des Managers</a:t>
            </a:r>
            <a:endParaRPr lang="fr-FR" sz="1250" b="1" dirty="0">
              <a:latin typeface="+mj-lt"/>
            </a:endParaRPr>
          </a:p>
          <a:p>
            <a:r>
              <a:rPr lang="fr-FR" sz="1250" dirty="0" smtClean="0">
                <a:latin typeface="+mj-lt"/>
              </a:rPr>
              <a:t>Création des programmes sur mesure et réalisation </a:t>
            </a:r>
          </a:p>
          <a:p>
            <a:r>
              <a:rPr lang="fr-FR" sz="1250" dirty="0" smtClean="0">
                <a:latin typeface="+mj-lt"/>
              </a:rPr>
              <a:t>Formation collective + Accompagnement individuel dans le temps</a:t>
            </a:r>
            <a:endParaRPr lang="fr-FR" sz="1250" dirty="0">
              <a:latin typeface="+mj-lt"/>
            </a:endParaRPr>
          </a:p>
          <a:p>
            <a:endParaRPr lang="fr-FR" sz="1250" dirty="0">
              <a:latin typeface="+mj-lt"/>
            </a:endParaRPr>
          </a:p>
          <a:p>
            <a:r>
              <a:rPr lang="fr-FR" sz="1250" b="1" dirty="0"/>
              <a:t>SOCIETE 2</a:t>
            </a:r>
            <a:r>
              <a:rPr lang="fr-FR" sz="1250" b="1" dirty="0" smtClean="0">
                <a:latin typeface="+mj-lt"/>
              </a:rPr>
              <a:t>– </a:t>
            </a:r>
            <a:r>
              <a:rPr lang="fr-FR" sz="1250" dirty="0" smtClean="0">
                <a:latin typeface="+mj-lt"/>
              </a:rPr>
              <a:t> </a:t>
            </a:r>
            <a:r>
              <a:rPr lang="fr-FR" sz="1250" b="1" dirty="0" smtClean="0">
                <a:latin typeface="+mj-lt"/>
              </a:rPr>
              <a:t>Parcours </a:t>
            </a:r>
            <a:r>
              <a:rPr lang="fr-FR" sz="1250" b="1" dirty="0">
                <a:latin typeface="+mj-lt"/>
              </a:rPr>
              <a:t>de formation métier en magasin et relation client.</a:t>
            </a:r>
            <a:r>
              <a:rPr lang="fr-FR" sz="1250" dirty="0">
                <a:latin typeface="+mj-lt"/>
              </a:rPr>
              <a:t> </a:t>
            </a:r>
            <a:endParaRPr lang="fr-FR" sz="1250" dirty="0" smtClean="0">
              <a:latin typeface="+mj-lt"/>
            </a:endParaRPr>
          </a:p>
          <a:p>
            <a:r>
              <a:rPr lang="fr-FR" sz="1250" dirty="0" smtClean="0">
                <a:latin typeface="+mj-lt"/>
              </a:rPr>
              <a:t>Conseil </a:t>
            </a:r>
            <a:r>
              <a:rPr lang="fr-FR" sz="1250" dirty="0">
                <a:latin typeface="+mj-lt"/>
              </a:rPr>
              <a:t>et accompagnement dans la transformation d’un parcours métier relation client en </a:t>
            </a:r>
            <a:r>
              <a:rPr lang="fr-FR" sz="1250" dirty="0" smtClean="0">
                <a:latin typeface="+mj-lt"/>
              </a:rPr>
              <a:t>magasin</a:t>
            </a:r>
          </a:p>
          <a:p>
            <a:r>
              <a:rPr lang="fr-FR" sz="1250" dirty="0" smtClean="0">
                <a:latin typeface="+mj-lt"/>
              </a:rPr>
              <a:t>Formation en présentiel + création des </a:t>
            </a:r>
            <a:r>
              <a:rPr lang="fr-FR" sz="1250" dirty="0">
                <a:latin typeface="+mj-lt"/>
              </a:rPr>
              <a:t>modules 100% digitaux relation client </a:t>
            </a:r>
            <a:endParaRPr lang="fr-FR" sz="1250" dirty="0" smtClean="0">
              <a:latin typeface="+mj-lt"/>
            </a:endParaRPr>
          </a:p>
          <a:p>
            <a:r>
              <a:rPr lang="fr-FR" sz="1250" dirty="0" smtClean="0">
                <a:latin typeface="+mj-lt"/>
              </a:rPr>
              <a:t>Cible </a:t>
            </a:r>
            <a:r>
              <a:rPr lang="fr-FR" sz="1250" dirty="0">
                <a:latin typeface="+mj-lt"/>
              </a:rPr>
              <a:t>:  </a:t>
            </a:r>
            <a:r>
              <a:rPr lang="fr-FR" sz="1250" dirty="0" smtClean="0">
                <a:latin typeface="+mj-lt"/>
              </a:rPr>
              <a:t>120 </a:t>
            </a:r>
            <a:r>
              <a:rPr lang="fr-FR" sz="1250" dirty="0">
                <a:latin typeface="+mj-lt"/>
              </a:rPr>
              <a:t>collaborateurs</a:t>
            </a:r>
          </a:p>
          <a:p>
            <a:endParaRPr lang="fr-FR" sz="1250" dirty="0">
              <a:latin typeface="+mj-lt"/>
            </a:endParaRPr>
          </a:p>
          <a:p>
            <a:r>
              <a:rPr lang="fr-FR" sz="1250" b="1" dirty="0"/>
              <a:t>SOCIETE </a:t>
            </a:r>
            <a:r>
              <a:rPr lang="fr-FR" sz="1250" b="1" dirty="0" smtClean="0"/>
              <a:t>3 </a:t>
            </a:r>
            <a:r>
              <a:rPr lang="fr-FR" sz="1250" b="1" dirty="0" smtClean="0">
                <a:latin typeface="+mj-lt"/>
              </a:rPr>
              <a:t>- Accompagnement </a:t>
            </a:r>
            <a:r>
              <a:rPr lang="fr-FR" sz="1250" b="1" dirty="0">
                <a:latin typeface="+mj-lt"/>
              </a:rPr>
              <a:t>individuel d’un </a:t>
            </a:r>
            <a:r>
              <a:rPr lang="fr-FR" sz="1250" b="1" dirty="0" smtClean="0">
                <a:latin typeface="+mj-lt"/>
              </a:rPr>
              <a:t>Directeur commercial</a:t>
            </a:r>
          </a:p>
          <a:p>
            <a:r>
              <a:rPr lang="fr-FR" sz="1250" dirty="0" smtClean="0">
                <a:latin typeface="+mj-lt"/>
              </a:rPr>
              <a:t>« repenser </a:t>
            </a:r>
            <a:r>
              <a:rPr lang="fr-FR" sz="1250" dirty="0">
                <a:latin typeface="+mj-lt"/>
              </a:rPr>
              <a:t>sa </a:t>
            </a:r>
            <a:r>
              <a:rPr lang="fr-FR" sz="1250" dirty="0" smtClean="0">
                <a:latin typeface="+mj-lt"/>
              </a:rPr>
              <a:t>stratégie et posture client » </a:t>
            </a:r>
            <a:r>
              <a:rPr lang="fr-FR" sz="1250" b="1" dirty="0" smtClean="0">
                <a:latin typeface="+mj-lt"/>
              </a:rPr>
              <a:t>: </a:t>
            </a:r>
            <a:r>
              <a:rPr lang="fr-FR" sz="1250" dirty="0" smtClean="0">
                <a:latin typeface="+mj-lt"/>
              </a:rPr>
              <a:t>formation-coaching global </a:t>
            </a:r>
            <a:r>
              <a:rPr lang="fr-FR" sz="1250" dirty="0">
                <a:latin typeface="+mj-lt"/>
              </a:rPr>
              <a:t>visant à  travailler la montée en compétences dans la prescription de prestations de </a:t>
            </a:r>
            <a:r>
              <a:rPr lang="fr-FR" sz="1250" dirty="0" smtClean="0">
                <a:latin typeface="+mj-lt"/>
              </a:rPr>
              <a:t>services. </a:t>
            </a:r>
            <a:r>
              <a:rPr lang="fr-FR" sz="1250" dirty="0">
                <a:latin typeface="+mj-lt"/>
              </a:rPr>
              <a:t>Orientation service client, personnalisation de la relation, attitude centrée client</a:t>
            </a:r>
          </a:p>
          <a:p>
            <a:endParaRPr lang="fr-FR" sz="1250" dirty="0">
              <a:latin typeface="+mj-lt"/>
            </a:endParaRPr>
          </a:p>
          <a:p>
            <a:r>
              <a:rPr lang="fr-FR" sz="1250" b="1" dirty="0"/>
              <a:t>SOCIETE </a:t>
            </a:r>
            <a:r>
              <a:rPr lang="fr-FR" sz="1250" b="1" dirty="0" smtClean="0"/>
              <a:t>4</a:t>
            </a:r>
            <a:r>
              <a:rPr lang="fr-FR" sz="1250" b="1" dirty="0" smtClean="0">
                <a:latin typeface="+mj-lt"/>
              </a:rPr>
              <a:t> – Formateur référent </a:t>
            </a:r>
            <a:endParaRPr lang="fr-FR" sz="1250" b="1" dirty="0">
              <a:latin typeface="+mj-lt"/>
            </a:endParaRPr>
          </a:p>
          <a:p>
            <a:r>
              <a:rPr lang="fr-FR" sz="1250" dirty="0">
                <a:latin typeface="+mj-lt"/>
              </a:rPr>
              <a:t>Formations des tuteurs « agences » de l’ensemble du réseau &amp; Formations des maîtres </a:t>
            </a:r>
            <a:r>
              <a:rPr lang="fr-FR" sz="1250" dirty="0" smtClean="0">
                <a:latin typeface="+mj-lt"/>
              </a:rPr>
              <a:t>d’apprentissage</a:t>
            </a:r>
          </a:p>
          <a:p>
            <a:r>
              <a:rPr lang="fr-FR" sz="1250" dirty="0" smtClean="0">
                <a:latin typeface="+mj-lt"/>
              </a:rPr>
              <a:t>Coordination de l’équipe pédagogique pour assurer le </a:t>
            </a:r>
            <a:r>
              <a:rPr lang="fr-FR" sz="1250" dirty="0" err="1" smtClean="0">
                <a:latin typeface="+mj-lt"/>
              </a:rPr>
              <a:t>deploiement</a:t>
            </a:r>
            <a:r>
              <a:rPr lang="fr-FR" sz="1250" dirty="0" smtClean="0">
                <a:latin typeface="+mj-lt"/>
              </a:rPr>
              <a:t> en très peu de temps</a:t>
            </a:r>
          </a:p>
          <a:p>
            <a:endParaRPr lang="fr-FR" sz="1250" b="1" dirty="0">
              <a:latin typeface="+mj-lt"/>
            </a:endParaRPr>
          </a:p>
          <a:p>
            <a:endParaRPr lang="fr-FR" sz="1250" dirty="0">
              <a:latin typeface="+mj-lt"/>
            </a:endParaRPr>
          </a:p>
          <a:p>
            <a:r>
              <a:rPr lang="fr-FR" sz="1250" b="1" dirty="0"/>
              <a:t>SOCIETE 5</a:t>
            </a:r>
            <a:r>
              <a:rPr lang="fr-FR" sz="1250" b="1" dirty="0" smtClean="0">
                <a:latin typeface="+mj-lt"/>
              </a:rPr>
              <a:t>– Formation à distance sur les outils digitaux du client et outils collaboratif</a:t>
            </a:r>
            <a:r>
              <a:rPr lang="fr-FR" sz="1250" dirty="0" smtClean="0">
                <a:latin typeface="+mj-lt"/>
              </a:rPr>
              <a:t>s </a:t>
            </a:r>
            <a:endParaRPr lang="fr-FR" sz="1250" b="1" dirty="0" smtClean="0">
              <a:latin typeface="+mj-lt"/>
            </a:endParaRPr>
          </a:p>
          <a:p>
            <a:r>
              <a:rPr lang="fr-FR" sz="1250" dirty="0" smtClean="0">
                <a:latin typeface="+mj-lt"/>
              </a:rPr>
              <a:t>Conception </a:t>
            </a:r>
            <a:r>
              <a:rPr lang="fr-FR" sz="1250" dirty="0">
                <a:latin typeface="+mj-lt"/>
              </a:rPr>
              <a:t>des parcours </a:t>
            </a:r>
            <a:r>
              <a:rPr lang="fr-FR" sz="1250" dirty="0" smtClean="0">
                <a:latin typeface="+mj-lt"/>
              </a:rPr>
              <a:t>et animation à distance à </a:t>
            </a:r>
            <a:r>
              <a:rPr lang="fr-FR" sz="1250" dirty="0">
                <a:latin typeface="+mj-lt"/>
              </a:rPr>
              <a:t>destination des revendeurs </a:t>
            </a:r>
            <a:r>
              <a:rPr lang="fr-FR" sz="1250" dirty="0" smtClean="0">
                <a:latin typeface="+mj-lt"/>
              </a:rPr>
              <a:t>Schneider</a:t>
            </a:r>
          </a:p>
          <a:p>
            <a:r>
              <a:rPr lang="fr-FR" sz="1250" dirty="0" smtClean="0">
                <a:latin typeface="+mj-lt"/>
              </a:rPr>
              <a:t>Formation </a:t>
            </a:r>
            <a:r>
              <a:rPr lang="fr-FR" sz="1250" dirty="0">
                <a:latin typeface="+mj-lt"/>
              </a:rPr>
              <a:t>en </a:t>
            </a:r>
            <a:r>
              <a:rPr lang="fr-FR" sz="1250" dirty="0" err="1">
                <a:latin typeface="+mj-lt"/>
              </a:rPr>
              <a:t>distanciel</a:t>
            </a:r>
            <a:r>
              <a:rPr lang="fr-FR" sz="1250" dirty="0">
                <a:latin typeface="+mj-lt"/>
              </a:rPr>
              <a:t> sur </a:t>
            </a:r>
            <a:r>
              <a:rPr lang="fr-FR" sz="1250" dirty="0" err="1" smtClean="0">
                <a:latin typeface="+mj-lt"/>
              </a:rPr>
              <a:t>Kahoot</a:t>
            </a:r>
            <a:r>
              <a:rPr lang="fr-FR" sz="1250" dirty="0">
                <a:latin typeface="+mj-lt"/>
              </a:rPr>
              <a:t>, </a:t>
            </a:r>
            <a:r>
              <a:rPr lang="fr-FR" sz="1250" dirty="0" err="1">
                <a:latin typeface="+mj-lt"/>
              </a:rPr>
              <a:t>Wooclap</a:t>
            </a:r>
            <a:r>
              <a:rPr lang="fr-FR" sz="1250" dirty="0" smtClean="0">
                <a:latin typeface="+mj-lt"/>
              </a:rPr>
              <a:t>, </a:t>
            </a:r>
            <a:r>
              <a:rPr lang="fr-FR" sz="1250" dirty="0" err="1" smtClean="0">
                <a:latin typeface="+mj-lt"/>
              </a:rPr>
              <a:t>QuizYourself</a:t>
            </a:r>
            <a:r>
              <a:rPr lang="fr-FR" sz="1250" dirty="0" smtClean="0">
                <a:latin typeface="+mj-lt"/>
              </a:rPr>
              <a:t>, </a:t>
            </a:r>
            <a:r>
              <a:rPr lang="fr-FR" sz="1250" dirty="0" err="1">
                <a:latin typeface="+mj-lt"/>
              </a:rPr>
              <a:t>Trello</a:t>
            </a:r>
            <a:r>
              <a:rPr lang="fr-FR" sz="1250" dirty="0">
                <a:latin typeface="+mj-lt"/>
              </a:rPr>
              <a:t>, </a:t>
            </a:r>
            <a:r>
              <a:rPr lang="fr-FR" sz="1250" dirty="0" err="1">
                <a:latin typeface="+mj-lt"/>
              </a:rPr>
              <a:t>Padlet</a:t>
            </a:r>
            <a:r>
              <a:rPr lang="fr-FR" sz="1250" dirty="0">
                <a:latin typeface="+mj-lt"/>
              </a:rPr>
              <a:t> pour maintenir et optimiser l’engagement des apprenants </a:t>
            </a:r>
            <a:r>
              <a:rPr lang="fr-FR" sz="1250" dirty="0" smtClean="0">
                <a:latin typeface="+mj-lt"/>
              </a:rPr>
              <a:t>– Auto positionnement en amont et mise en pratique guidée en aval.</a:t>
            </a:r>
            <a:endParaRPr lang="fr-FR" sz="1250" dirty="0">
              <a:latin typeface="+mj-lt"/>
            </a:endParaRPr>
          </a:p>
          <a:p>
            <a:endParaRPr lang="fr-FR" sz="1250" dirty="0">
              <a:latin typeface="+mj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5FFC7D-4460-3242-961F-43C689F7B385}"/>
              </a:ext>
            </a:extLst>
          </p:cNvPr>
          <p:cNvSpPr txBox="1"/>
          <p:nvPr/>
        </p:nvSpPr>
        <p:spPr>
          <a:xfrm>
            <a:off x="9427562" y="217694"/>
            <a:ext cx="2764438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b="1" dirty="0">
              <a:solidFill>
                <a:schemeClr val="bg2"/>
              </a:solidFill>
            </a:endParaRPr>
          </a:p>
          <a:p>
            <a:r>
              <a:rPr lang="fr-FR" sz="1600" b="1" dirty="0">
                <a:solidFill>
                  <a:schemeClr val="bg2"/>
                </a:solidFill>
              </a:rPr>
              <a:t>COMPÉTENCES CLÉS</a:t>
            </a:r>
          </a:p>
          <a:p>
            <a:endParaRPr lang="fr-FR" sz="1600" b="1" dirty="0">
              <a:solidFill>
                <a:schemeClr val="bg2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/>
                </a:solidFill>
                <a:latin typeface="+mj-lt"/>
                <a:sym typeface="Lato Black"/>
              </a:rPr>
              <a:t>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/>
                </a:solidFill>
                <a:latin typeface="+mj-lt"/>
                <a:sym typeface="Lato Black"/>
              </a:rPr>
              <a:t>Outils digitaux &amp; collaboratifs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/>
                </a:solidFill>
                <a:latin typeface="+mj-lt"/>
                <a:sym typeface="Lato Black"/>
              </a:rPr>
              <a:t>Stratégie Réseaux sociaux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/>
                </a:solidFill>
                <a:latin typeface="+mj-lt"/>
                <a:sym typeface="Lato Black"/>
              </a:rPr>
              <a:t>Marketing digital &amp; opérationnel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/>
                </a:solidFill>
                <a:latin typeface="+mj-lt"/>
                <a:sym typeface="Lato Black"/>
              </a:rPr>
              <a:t>Développement commercial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/>
                </a:solidFill>
                <a:latin typeface="+mj-lt"/>
                <a:sym typeface="Lato Black"/>
              </a:rPr>
              <a:t>Conception E-learning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/>
                </a:solidFill>
                <a:latin typeface="+mj-lt"/>
                <a:sym typeface="Lato Black"/>
              </a:rPr>
              <a:t>Ingénierie formation présentiel / </a:t>
            </a:r>
            <a:r>
              <a:rPr lang="fr-FR" sz="1400" dirty="0" err="1">
                <a:solidFill>
                  <a:schemeClr val="bg2"/>
                </a:solidFill>
                <a:latin typeface="+mj-lt"/>
                <a:sym typeface="Lato Black"/>
              </a:rPr>
              <a:t>distanciel</a:t>
            </a:r>
            <a:endParaRPr lang="fr-FR" sz="1400" dirty="0">
              <a:solidFill>
                <a:schemeClr val="bg2"/>
              </a:solidFill>
              <a:latin typeface="+mj-lt"/>
              <a:sym typeface="Lato Black"/>
            </a:endParaRPr>
          </a:p>
          <a:p>
            <a:endParaRPr lang="fr-FR" sz="1600" b="1" dirty="0">
              <a:solidFill>
                <a:schemeClr val="bg2"/>
              </a:solidFill>
            </a:endParaRPr>
          </a:p>
          <a:p>
            <a:r>
              <a:rPr lang="fr-FR" sz="1600" b="1" dirty="0" smtClean="0">
                <a:solidFill>
                  <a:schemeClr val="bg2"/>
                </a:solidFill>
              </a:rPr>
              <a:t>FORMATION </a:t>
            </a:r>
            <a:endParaRPr lang="fr-FR" sz="1600" b="1" dirty="0">
              <a:solidFill>
                <a:schemeClr val="bg2"/>
              </a:solidFill>
            </a:endParaRPr>
          </a:p>
          <a:p>
            <a:endParaRPr lang="fr-FR" sz="1600" dirty="0">
              <a:solidFill>
                <a:schemeClr val="bg2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/>
                </a:solidFill>
                <a:latin typeface="+mj-lt"/>
              </a:rPr>
              <a:t>Avocat au barreau de Paris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/>
                </a:solidFill>
                <a:latin typeface="+mj-lt"/>
              </a:rPr>
              <a:t>MBA Management - 2009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/>
                </a:solidFill>
                <a:latin typeface="+mj-lt"/>
                <a:sym typeface="Arial"/>
              </a:rPr>
              <a:t>Maîtrise en Droit Public -1995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/>
                </a:solidFill>
                <a:latin typeface="+mj-lt"/>
              </a:rPr>
              <a:t>Certification PNL Maitre praticien (NLPNL)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/>
                </a:solidFill>
                <a:latin typeface="+mj-lt"/>
              </a:rPr>
              <a:t>Coach certifié (NLPNL)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/>
                </a:solidFill>
                <a:latin typeface="+mj-lt"/>
              </a:rPr>
              <a:t>Master management stratégique</a:t>
            </a:r>
            <a:endParaRPr lang="fr-FR" sz="1600" dirty="0" smtClean="0">
              <a:solidFill>
                <a:schemeClr val="bg2"/>
              </a:solidFill>
              <a:latin typeface="+mj-lt"/>
            </a:endParaRPr>
          </a:p>
          <a:p>
            <a:endParaRPr lang="fr-FR" sz="1600" dirty="0">
              <a:solidFill>
                <a:schemeClr val="bg2"/>
              </a:solidFill>
            </a:endParaRPr>
          </a:p>
          <a:p>
            <a:r>
              <a:rPr lang="fr-FR" sz="1600" b="1" dirty="0">
                <a:solidFill>
                  <a:schemeClr val="bg2"/>
                </a:solidFill>
              </a:rPr>
              <a:t>PARCOURS PROFESSIONNEL</a:t>
            </a:r>
          </a:p>
          <a:p>
            <a:endParaRPr lang="fr-FR" sz="1600" dirty="0">
              <a:solidFill>
                <a:schemeClr val="bg2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/>
                </a:solidFill>
                <a:latin typeface="+mj-lt"/>
              </a:rPr>
              <a:t>Responsable </a:t>
            </a:r>
            <a:r>
              <a:rPr lang="fr-FR" sz="1400" dirty="0">
                <a:solidFill>
                  <a:schemeClr val="bg2"/>
                </a:solidFill>
                <a:latin typeface="+mj-lt"/>
              </a:rPr>
              <a:t>comptes clés </a:t>
            </a:r>
            <a:r>
              <a:rPr lang="fr-FR" sz="1400" dirty="0" smtClean="0">
                <a:solidFill>
                  <a:schemeClr val="bg2"/>
                </a:solidFill>
                <a:latin typeface="+mj-lt"/>
              </a:rPr>
              <a:t> BIC </a:t>
            </a:r>
            <a:r>
              <a:rPr lang="fr-FR" sz="1400" dirty="0">
                <a:solidFill>
                  <a:schemeClr val="bg2"/>
                </a:solidFill>
                <a:latin typeface="+mj-lt"/>
              </a:rPr>
              <a:t>Consulting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 smtClean="0">
                <a:solidFill>
                  <a:schemeClr val="bg2"/>
                </a:solidFill>
                <a:latin typeface="+mj-lt"/>
              </a:rPr>
              <a:t>Directeur </a:t>
            </a:r>
            <a:r>
              <a:rPr lang="fr-FR" sz="1400" dirty="0">
                <a:solidFill>
                  <a:schemeClr val="bg2"/>
                </a:solidFill>
                <a:latin typeface="+mj-lt"/>
              </a:rPr>
              <a:t>commercial </a:t>
            </a:r>
            <a:r>
              <a:rPr lang="fr-FR" sz="1400" dirty="0" smtClean="0">
                <a:solidFill>
                  <a:schemeClr val="bg2"/>
                </a:solidFill>
                <a:latin typeface="+mj-lt"/>
              </a:rPr>
              <a:t>NESTLE</a:t>
            </a:r>
            <a:endParaRPr lang="fr-FR" sz="1400" dirty="0">
              <a:solidFill>
                <a:schemeClr val="bg2"/>
              </a:solidFill>
              <a:latin typeface="+mj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2"/>
                </a:solidFill>
                <a:latin typeface="+mj-lt"/>
              </a:rPr>
              <a:t>Responsable régional </a:t>
            </a:r>
            <a:r>
              <a:rPr lang="fr-FR" sz="1400" dirty="0" smtClean="0">
                <a:solidFill>
                  <a:schemeClr val="bg2"/>
                </a:solidFill>
                <a:latin typeface="+mj-lt"/>
              </a:rPr>
              <a:t> LCL</a:t>
            </a:r>
            <a:endParaRPr lang="fr-FR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1480" y="320040"/>
            <a:ext cx="1225296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80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omundi">
      <a:dk1>
        <a:srgbClr val="000000"/>
      </a:dk1>
      <a:lt1>
        <a:srgbClr val="FFFFFF"/>
      </a:lt1>
      <a:dk2>
        <a:srgbClr val="454545"/>
      </a:dk2>
      <a:lt2>
        <a:srgbClr val="FFFFFF"/>
      </a:lt2>
      <a:accent1>
        <a:srgbClr val="7896AA"/>
      </a:accent1>
      <a:accent2>
        <a:srgbClr val="E30041"/>
      </a:accent2>
      <a:accent3>
        <a:srgbClr val="78C7C9"/>
      </a:accent3>
      <a:accent4>
        <a:srgbClr val="FFC71C"/>
      </a:accent4>
      <a:accent5>
        <a:srgbClr val="00A28D"/>
      </a:accent5>
      <a:accent6>
        <a:srgbClr val="A9CA4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9454</TotalTime>
  <Words>292</Words>
  <Application>Microsoft Office PowerPoint</Application>
  <PresentationFormat>Grand écran</PresentationFormat>
  <Paragraphs>49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Lato Black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Valérie Dumas</cp:lastModifiedBy>
  <cp:revision>488</cp:revision>
  <dcterms:created xsi:type="dcterms:W3CDTF">2020-11-23T15:47:39Z</dcterms:created>
  <dcterms:modified xsi:type="dcterms:W3CDTF">2024-10-15T09:51:41Z</dcterms:modified>
</cp:coreProperties>
</file>